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6"/>
  </p:notesMasterIdLst>
  <p:handoutMasterIdLst>
    <p:handoutMasterId r:id="rId47"/>
  </p:handoutMasterIdLst>
  <p:sldIdLst>
    <p:sldId id="277" r:id="rId2"/>
    <p:sldId id="262" r:id="rId3"/>
    <p:sldId id="257" r:id="rId4"/>
    <p:sldId id="264" r:id="rId5"/>
    <p:sldId id="265" r:id="rId6"/>
    <p:sldId id="266" r:id="rId7"/>
    <p:sldId id="267" r:id="rId8"/>
    <p:sldId id="269" r:id="rId9"/>
    <p:sldId id="270" r:id="rId10"/>
    <p:sldId id="280" r:id="rId11"/>
    <p:sldId id="274" r:id="rId12"/>
    <p:sldId id="278" r:id="rId13"/>
    <p:sldId id="279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281" r:id="rId26"/>
    <p:sldId id="282" r:id="rId27"/>
    <p:sldId id="284" r:id="rId28"/>
    <p:sldId id="283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301" r:id="rId39"/>
    <p:sldId id="302" r:id="rId40"/>
    <p:sldId id="303" r:id="rId41"/>
    <p:sldId id="304" r:id="rId42"/>
    <p:sldId id="305" r:id="rId43"/>
    <p:sldId id="306" r:id="rId44"/>
    <p:sldId id="307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068AA-0AA2-450F-9F40-F70D2DD4632B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B6933-1D77-459C-89A0-300B61F8B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65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37C13-A3AD-4273-93B3-7116E8F0F7D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AD7EE-E101-46BB-9E71-CC3F1C19E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98BA51-7F82-408E-97B6-BDDB637FB01D}" type="slidenum">
              <a:rPr lang="en-US"/>
              <a:pPr/>
              <a:t>3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9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F6E436-3E92-425A-A80A-9A26D4E9CCE1}" type="slidenum">
              <a:rPr lang="en-US"/>
              <a:pPr/>
              <a:t>12</a:t>
            </a:fld>
            <a:endParaRPr 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3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 = ym sinKx  (t=0) , ym sin kx = ym sink(x1+ʎ) ; x=x1 x = x1+ʎ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ym sinkx = ym sin(kx +ʎk) b/s for each wavelength angle change 2pi , ʎk=2pi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AE88B2-EDC3-478E-A00A-65199169EA18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3870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CDB9F-8775-4F44-851B-D594DB2D50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79248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8613" y="1941513"/>
            <a:ext cx="402748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08500" y="1941513"/>
            <a:ext cx="4029075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33763" y="63436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08700" y="634365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6361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3713F78-0A41-4DD1-875C-A90DB4BE73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D386D33-05BD-4F93-B9A9-44B367C68326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696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Mechanical Waves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609600"/>
            <a:ext cx="8229600" cy="6248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The mechanical waves discussed </a:t>
            </a:r>
            <a:r>
              <a:rPr lang="en-US" sz="2800" dirty="0" smtClean="0"/>
              <a:t>require 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some source </a:t>
            </a:r>
            <a:r>
              <a:rPr lang="en-US" sz="2800" dirty="0" smtClean="0"/>
              <a:t>of disturbance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medium that can be disturbed, and </a:t>
            </a:r>
            <a:endParaRPr lang="en-US" sz="2800" dirty="0" smtClean="0"/>
          </a:p>
          <a:p>
            <a:r>
              <a:rPr lang="en-US" sz="2800" dirty="0" smtClean="0"/>
              <a:t>some </a:t>
            </a:r>
            <a:r>
              <a:rPr lang="en-US" sz="2800" dirty="0"/>
              <a:t>physical </a:t>
            </a:r>
            <a:r>
              <a:rPr lang="en-US" sz="2800" dirty="0" smtClean="0"/>
              <a:t>connection through </a:t>
            </a:r>
            <a:r>
              <a:rPr lang="en-US" sz="2800" dirty="0"/>
              <a:t>which adjacent portions of the medium can influence each other. </a:t>
            </a:r>
          </a:p>
          <a:p>
            <a:pPr>
              <a:lnSpc>
                <a:spcPct val="90000"/>
              </a:lnSpc>
              <a:buNone/>
            </a:pPr>
            <a:r>
              <a:rPr lang="en-US" sz="3600" b="1" i="1" dirty="0" smtClean="0">
                <a:solidFill>
                  <a:srgbClr val="FF0000"/>
                </a:solidFill>
              </a:rPr>
              <a:t>Mechanical waves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are disturbances in matter that carry energy from one place to another </a:t>
            </a:r>
            <a:r>
              <a:rPr lang="en-US" sz="3200" dirty="0" smtClean="0"/>
              <a:t>through medium. </a:t>
            </a:r>
          </a:p>
          <a:p>
            <a:pPr lvl="2">
              <a:lnSpc>
                <a:spcPct val="90000"/>
              </a:lnSpc>
            </a:pPr>
            <a:r>
              <a:rPr lang="en-US" sz="2800" dirty="0" smtClean="0"/>
              <a:t>Medium can be a solid, liquid, or gas</a:t>
            </a:r>
          </a:p>
          <a:p>
            <a:pPr lvl="2">
              <a:lnSpc>
                <a:spcPct val="90000"/>
              </a:lnSpc>
            </a:pPr>
            <a:r>
              <a:rPr lang="en-US" sz="2800" dirty="0" smtClean="0"/>
              <a:t>Some waves can travel through space…with no medium!  </a:t>
            </a:r>
            <a:r>
              <a:rPr lang="en-US" sz="2800" dirty="0" err="1" smtClean="0"/>
              <a:t>e.g</a:t>
            </a:r>
            <a:r>
              <a:rPr lang="en-US" sz="2800" dirty="0" smtClean="0"/>
              <a:t>  Electromagnetic waves 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 smtClean="0"/>
              <a:t>Light is a Transverse Waves although it is not mechanical wave</a:t>
            </a:r>
            <a:endParaRPr lang="en-US" b="1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3200400"/>
            <a:ext cx="8305800" cy="3657600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Energy is perpendicular to direction of motion</a:t>
            </a:r>
          </a:p>
          <a:p>
            <a:r>
              <a:rPr lang="en-US" sz="4000" dirty="0"/>
              <a:t>Moving photon creates electric &amp; magnetic </a:t>
            </a:r>
            <a:r>
              <a:rPr lang="en-US" sz="4000" dirty="0" smtClean="0"/>
              <a:t>field</a:t>
            </a:r>
          </a:p>
          <a:p>
            <a:r>
              <a:rPr lang="en-US" sz="4000" dirty="0" smtClean="0"/>
              <a:t>Light </a:t>
            </a:r>
            <a:r>
              <a:rPr lang="en-US" sz="4000" dirty="0"/>
              <a:t>has BOTH Electric &amp; Magnetic fields at right </a:t>
            </a:r>
            <a:r>
              <a:rPr lang="en-US" sz="4000" dirty="0" smtClean="0"/>
              <a:t>angles and perpendicular to the direction of propagation of wave.</a:t>
            </a:r>
            <a:endParaRPr lang="en-US" sz="4000" dirty="0"/>
          </a:p>
        </p:txBody>
      </p:sp>
      <p:pic>
        <p:nvPicPr>
          <p:cNvPr id="117768" name="Picture 8" descr="A:\em-rad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295400"/>
            <a:ext cx="3276600" cy="2055812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2" grpId="0" autoUpdateAnimBg="0"/>
      <p:bldP spid="117763" grpId="0" build="p" bldLvl="5" autoUpdateAnimBg="0" advAuto="200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4419600" cy="6397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Sound Waves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914400"/>
            <a:ext cx="8229600" cy="4525963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Sound waves are Longitudinal wave.</a:t>
            </a:r>
          </a:p>
        </p:txBody>
      </p:sp>
      <p:pic>
        <p:nvPicPr>
          <p:cNvPr id="39940" name="Picture 5" descr="Diagram of a longitudinal wave vs. a transverse wave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752600"/>
            <a:ext cx="3505200" cy="256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7" descr="Image2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600200"/>
            <a:ext cx="47244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long wave 2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4876800"/>
            <a:ext cx="5867400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i="1" dirty="0">
                <a:effectLst/>
              </a:rPr>
              <a:t>Sound travels through different media.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We hear sound which usually travels through air. Sound travels through other media as well, such as water and various solids. 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Sound travels different speeds in different media. Sound typically travels faster in a solid that a liquid and faster in a liquid than a gas.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048000"/>
            <a:ext cx="3240088" cy="3810000"/>
          </a:xfrm>
          <a:prstGeom prst="rect">
            <a:avLst/>
          </a:prstGeom>
          <a:noFill/>
        </p:spPr>
      </p:pic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0" y="3657600"/>
            <a:ext cx="5410200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The denser the medium, the faster sound will travel.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The higher the temperature, the faster the particles of the medium will move and the faster the particles will carry the sound</a:t>
            </a:r>
            <a:r>
              <a:rPr lang="en-US" sz="2800" dirty="0">
                <a:effectLst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build="p"/>
      <p:bldP spid="4813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1066800" y="0"/>
            <a:ext cx="8077200" cy="651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sz="4000" b="1" i="1" dirty="0" smtClean="0"/>
              <a:t>Infrasonic and Ultrasonic </a:t>
            </a:r>
          </a:p>
          <a:p>
            <a:pPr algn="ctr">
              <a:lnSpc>
                <a:spcPct val="95000"/>
              </a:lnSpc>
              <a:spcBef>
                <a:spcPct val="50000"/>
              </a:spcBef>
            </a:pPr>
            <a:endParaRPr lang="en-US" sz="4000" b="1" i="1" dirty="0" smtClean="0"/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sz="3200" dirty="0" smtClean="0">
                <a:effectLst/>
              </a:rPr>
              <a:t>         A </a:t>
            </a:r>
            <a:r>
              <a:rPr lang="en-US" sz="3200" dirty="0">
                <a:effectLst/>
              </a:rPr>
              <a:t>healthy human ear can hear frequencies </a:t>
            </a:r>
            <a:r>
              <a:rPr lang="en-US" sz="3200" dirty="0" smtClean="0">
                <a:effectLst/>
              </a:rPr>
              <a:t>in the range </a:t>
            </a:r>
            <a:r>
              <a:rPr lang="en-US" sz="3200" dirty="0">
                <a:effectLst/>
              </a:rPr>
              <a:t>of </a:t>
            </a:r>
            <a:r>
              <a:rPr lang="en-US" sz="3200" b="1" u="sng" dirty="0">
                <a:effectLst/>
              </a:rPr>
              <a:t>20 Hz to 20,000 Hz</a:t>
            </a:r>
            <a:r>
              <a:rPr lang="en-US" sz="3200" dirty="0">
                <a:effectLst/>
              </a:rPr>
              <a:t>. Humans cannot hear below 20 Hz. Sounds below this frequency are termed </a:t>
            </a:r>
            <a:r>
              <a:rPr lang="en-US" sz="3200" b="1" i="1" dirty="0">
                <a:effectLst/>
              </a:rPr>
              <a:t>infrasonic</a:t>
            </a:r>
            <a:r>
              <a:rPr lang="en-US" sz="3200" dirty="0" smtClean="0">
                <a:effectLst/>
              </a:rPr>
              <a:t>.</a:t>
            </a:r>
          </a:p>
          <a:p>
            <a:pPr>
              <a:lnSpc>
                <a:spcPct val="95000"/>
              </a:lnSpc>
              <a:spcBef>
                <a:spcPct val="50000"/>
              </a:spcBef>
            </a:pPr>
            <a:endParaRPr lang="en-US" sz="3200" dirty="0" smtClean="0">
              <a:effectLst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sz="3200" dirty="0" smtClean="0">
                <a:effectLst/>
              </a:rPr>
              <a:t>Sounds </a:t>
            </a:r>
            <a:r>
              <a:rPr lang="en-US" sz="3200" dirty="0">
                <a:effectLst/>
              </a:rPr>
              <a:t>above 20,000 Hz are termed </a:t>
            </a:r>
            <a:r>
              <a:rPr lang="en-US" sz="3200" b="1" i="1" dirty="0">
                <a:effectLst/>
              </a:rPr>
              <a:t>ultrasonic</a:t>
            </a:r>
            <a:r>
              <a:rPr lang="en-US" sz="3200" dirty="0">
                <a:effectLst/>
              </a:rPr>
              <a:t>. Some animals, such as dogs, can hear frequencies in this range in which humans cannot hear.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>
            <a:normAutofit fontScale="90000"/>
          </a:bodyPr>
          <a:lstStyle/>
          <a:p>
            <a:r>
              <a:rPr lang="en-US" altLang="en-US" sz="4000" b="1" smtClean="0"/>
              <a:t>Waves transfer energy without transferring matter.</a:t>
            </a:r>
          </a:p>
        </p:txBody>
      </p:sp>
      <p:pic>
        <p:nvPicPr>
          <p:cNvPr id="8195" name="Picture 4" descr="longipat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477000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981200" y="5943600"/>
            <a:ext cx="5791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>
                <a:latin typeface="AdLib BT"/>
              </a:rPr>
              <a:t>Frequency= </a:t>
            </a:r>
            <a:r>
              <a:rPr lang="en-US" altLang="en-US" sz="3200" u="sng">
                <a:latin typeface="AdLib BT"/>
              </a:rPr>
              <a:t>waves/time</a:t>
            </a:r>
          </a:p>
        </p:txBody>
      </p:sp>
    </p:spTree>
    <p:extLst>
      <p:ext uri="{BB962C8B-B14F-4D97-AF65-F5344CB8AC3E}">
        <p14:creationId xmlns:p14="http://schemas.microsoft.com/office/powerpoint/2010/main" val="167622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/>
          <a:lstStyle/>
          <a:p>
            <a:r>
              <a:rPr lang="en-US" altLang="en-US" smtClean="0"/>
              <a:t>Speed of Sound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r>
              <a:rPr lang="en-US" altLang="en-US" smtClean="0"/>
              <a:t>Medium			        velocity m/sec</a:t>
            </a:r>
          </a:p>
          <a:p>
            <a:pPr>
              <a:buFontTx/>
              <a:buNone/>
            </a:pPr>
            <a:r>
              <a:rPr lang="en-US" altLang="en-US" smtClean="0"/>
              <a:t>	</a:t>
            </a:r>
            <a:r>
              <a:rPr lang="en-US" altLang="en-US" sz="2800" smtClean="0"/>
              <a:t>air (20 C)				   343</a:t>
            </a:r>
          </a:p>
          <a:p>
            <a:pPr>
              <a:buFontTx/>
              <a:buNone/>
            </a:pPr>
            <a:r>
              <a:rPr lang="en-US" altLang="en-US" sz="2800" smtClean="0"/>
              <a:t>	air (0 C)					   331</a:t>
            </a:r>
          </a:p>
          <a:p>
            <a:pPr>
              <a:buFontTx/>
              <a:buNone/>
            </a:pPr>
            <a:r>
              <a:rPr lang="en-US" altLang="en-US" sz="2800" smtClean="0"/>
              <a:t>	water (25 C)				 1493</a:t>
            </a:r>
          </a:p>
          <a:p>
            <a:pPr>
              <a:buFontTx/>
              <a:buNone/>
            </a:pPr>
            <a:r>
              <a:rPr lang="en-US" altLang="en-US" sz="2800" smtClean="0"/>
              <a:t>	sea water				 1533</a:t>
            </a:r>
          </a:p>
          <a:p>
            <a:pPr>
              <a:buFontTx/>
              <a:buNone/>
            </a:pPr>
            <a:r>
              <a:rPr lang="en-US" altLang="en-US" sz="2800" smtClean="0"/>
              <a:t>	diamond					12000</a:t>
            </a:r>
          </a:p>
          <a:p>
            <a:pPr>
              <a:buFontTx/>
              <a:buNone/>
            </a:pPr>
            <a:r>
              <a:rPr lang="en-US" altLang="en-US" sz="2800" smtClean="0"/>
              <a:t>	iron					  5130</a:t>
            </a:r>
          </a:p>
          <a:p>
            <a:pPr>
              <a:buFontTx/>
              <a:buNone/>
            </a:pPr>
            <a:r>
              <a:rPr lang="en-US" altLang="en-US" sz="2800" smtClean="0"/>
              <a:t>	copper					  3560</a:t>
            </a:r>
          </a:p>
          <a:p>
            <a:pPr>
              <a:buFontTx/>
              <a:buNone/>
            </a:pPr>
            <a:r>
              <a:rPr lang="en-US" altLang="en-US" sz="2800" smtClean="0"/>
              <a:t>   glass					  5640</a:t>
            </a:r>
          </a:p>
        </p:txBody>
      </p:sp>
    </p:spTree>
    <p:extLst>
      <p:ext uri="{BB962C8B-B14F-4D97-AF65-F5344CB8AC3E}">
        <p14:creationId xmlns:p14="http://schemas.microsoft.com/office/powerpoint/2010/main" val="60108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/>
          <p:cNvSpPr txBox="1">
            <a:spLocks noChangeArrowheads="1"/>
          </p:cNvSpPr>
          <p:nvPr/>
        </p:nvSpPr>
        <p:spPr bwMode="auto">
          <a:xfrm>
            <a:off x="2971800" y="228600"/>
            <a:ext cx="356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b="1" i="1">
                <a:solidFill>
                  <a:srgbClr val="0070C0"/>
                </a:solidFill>
                <a:ea typeface="PMingLiU" pitchFamily="18" charset="-120"/>
              </a:rPr>
              <a:t>Wave on a string </a:t>
            </a:r>
          </a:p>
        </p:txBody>
      </p:sp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381000" y="1600200"/>
            <a:ext cx="8742363" cy="711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/>
              <a:t>To completely describe a wave on a string, we need a function </a:t>
            </a:r>
          </a:p>
          <a:p>
            <a:r>
              <a:rPr lang="en-US" altLang="en-US" sz="2400"/>
              <a:t>that gives the shape of the wave.  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Where y is the transverse displacement of any string element </a:t>
            </a:r>
          </a:p>
          <a:p>
            <a:r>
              <a:rPr lang="en-US" altLang="en-US" sz="2400"/>
              <a:t>as a function h of the time t and the position x of the element </a:t>
            </a:r>
          </a:p>
          <a:p>
            <a:r>
              <a:rPr lang="en-US" altLang="en-US" sz="2400"/>
              <a:t>along the string.  </a:t>
            </a:r>
          </a:p>
          <a:p>
            <a:r>
              <a:rPr lang="en-US" altLang="en-US" sz="2400"/>
              <a:t>h can be a sine or cosine function 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00400" y="3033356"/>
            <a:ext cx="2072940" cy="492443"/>
          </a:xfrm>
          <a:prstGeom prst="rect">
            <a:avLst/>
          </a:prstGeom>
          <a:blipFill>
            <a:blip r:embed="rId2"/>
            <a:stretch>
              <a:fillRect l="-6471" t="-26250" b="-5000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785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2971800" y="228600"/>
            <a:ext cx="3168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b="1" i="1">
                <a:solidFill>
                  <a:srgbClr val="0070C0"/>
                </a:solidFill>
                <a:ea typeface="PMingLiU" pitchFamily="18" charset="-120"/>
              </a:rPr>
              <a:t>Wave Variables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66800"/>
            <a:ext cx="7377112" cy="53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1"/>
          <p:cNvSpPr txBox="1">
            <a:spLocks noChangeArrowheads="1"/>
          </p:cNvSpPr>
          <p:nvPr/>
        </p:nvSpPr>
        <p:spPr bwMode="auto">
          <a:xfrm>
            <a:off x="3276600" y="0"/>
            <a:ext cx="2051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solidFill>
                  <a:srgbClr val="0070C0"/>
                </a:solidFill>
                <a:ea typeface="PMingLiU" pitchFamily="18" charset="-120"/>
              </a:rPr>
              <a:t>Wave Variables</a:t>
            </a:r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0" y="1295400"/>
            <a:ext cx="4495800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amplitude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lang="en-US" altLang="zh-TW" i="1" baseline="-25000">
                <a:latin typeface="Times New Roman" panose="02020603050405020304" pitchFamily="18" charset="0"/>
                <a:ea typeface="PMingLiU" pitchFamily="18" charset="-120"/>
              </a:rPr>
              <a:t>m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of a wave is the magnitude of the maximum displacement of the elements from their equilibrium positions as the</a:t>
            </a: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wave passes through them. 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phase of the wave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is the argument       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(kx –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t)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the sine function. As the wave sweeps through a string element at a particular position x, the phase changes linearly with time t.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wavelength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l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of a wave is the distance  parallel to the direction of the wave’s</a:t>
            </a: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travel between repetitions of the shape of the  wave (or wave shape). It is related to the angular wave number,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k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, by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: 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7912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1295400"/>
            <a:ext cx="4572000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period of oscillation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T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a wave is the time for an element to move through one full oscillation. It is related to the angular frequency,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, by 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frequency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f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a wave is defined as 1/T and is related to the angular frequency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by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A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phase constant </a:t>
            </a:r>
            <a:r>
              <a:rPr lang="en-US" altLang="zh-TW" b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 in the wave function:</a:t>
            </a:r>
          </a:p>
          <a:p>
            <a:pPr eaLnBrk="1" hangingPunct="1"/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y =y</a:t>
            </a:r>
            <a:r>
              <a:rPr lang="es-ES" altLang="zh-TW" i="1" baseline="-25000">
                <a:latin typeface="Times New Roman" panose="02020603050405020304" pitchFamily="18" charset="0"/>
                <a:ea typeface="PMingLiU" pitchFamily="18" charset="-120"/>
              </a:rPr>
              <a:t>m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 sin(kx –</a:t>
            </a:r>
            <a:r>
              <a:rPr lang="es-E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t+ </a:t>
            </a:r>
            <a:r>
              <a:rPr lang="es-ES" altLang="zh-TW" i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).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value of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can be chosen so that the function gives some other displacement and slope at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x = 0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when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 t = 0.</a:t>
            </a:r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86200"/>
            <a:ext cx="1209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8400"/>
            <a:ext cx="838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33400"/>
            <a:ext cx="2809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8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0" y="0"/>
            <a:ext cx="3951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solidFill>
                  <a:srgbClr val="0070C0"/>
                </a:solidFill>
                <a:ea typeface="PMingLiU" pitchFamily="18" charset="-120"/>
              </a:rPr>
              <a:t>The Speed of a Traveling Wave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57200"/>
            <a:ext cx="3810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0" name="Group 9"/>
          <p:cNvGrpSpPr>
            <a:grpSpLocks/>
          </p:cNvGrpSpPr>
          <p:nvPr/>
        </p:nvGrpSpPr>
        <p:grpSpPr bwMode="auto">
          <a:xfrm>
            <a:off x="914400" y="4191000"/>
            <a:ext cx="7077075" cy="1981200"/>
            <a:chOff x="2438400" y="5105400"/>
            <a:chExt cx="6086475" cy="1447800"/>
          </a:xfrm>
        </p:grpSpPr>
        <p:pic>
          <p:nvPicPr>
            <p:cNvPr id="51203" name="Picture 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667000" y="5105400"/>
              <a:ext cx="191452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4" name="Picture 4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819400" y="5448300"/>
              <a:ext cx="144780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5" name="Picture 5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5562600" y="5791200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Curved Right Arrow 7"/>
            <p:cNvSpPr/>
            <p:nvPr/>
          </p:nvSpPr>
          <p:spPr>
            <a:xfrm>
              <a:off x="2438400" y="5257373"/>
              <a:ext cx="152913" cy="30510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/>
            </a:p>
          </p:txBody>
        </p:sp>
        <p:sp>
          <p:nvSpPr>
            <p:cNvPr id="9" name="Notched Right Arrow 8"/>
            <p:cNvSpPr/>
            <p:nvPr/>
          </p:nvSpPr>
          <p:spPr>
            <a:xfrm>
              <a:off x="4648809" y="6019556"/>
              <a:ext cx="532464" cy="15313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9338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04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    Types of Mechanical Waves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990600"/>
            <a:ext cx="82296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  Transverse:</a:t>
            </a:r>
          </a:p>
          <a:p>
            <a:pPr lvl="1" eaLnBrk="1" hangingPunct="1"/>
            <a:r>
              <a:rPr lang="en-US" dirty="0" smtClean="0"/>
              <a:t>A wave that causes the medium to vibrate at right angles to the direction of the wave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9220" name="Rectangle 6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sz="2800" dirty="0" smtClean="0"/>
          </a:p>
        </p:txBody>
      </p:sp>
      <p:pic>
        <p:nvPicPr>
          <p:cNvPr id="9221" name="Picture 5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0"/>
            <a:ext cx="5867400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8" descr="stringpul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667000"/>
            <a:ext cx="37941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3154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</a:t>
            </a:r>
          </a:p>
        </p:txBody>
      </p:sp>
      <p:pic>
        <p:nvPicPr>
          <p:cNvPr id="1536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0360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97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3154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</a:t>
            </a:r>
          </a:p>
        </p:txBody>
      </p:sp>
      <p:grpSp>
        <p:nvGrpSpPr>
          <p:cNvPr id="16387" name="Group 12"/>
          <p:cNvGrpSpPr>
            <a:grpSpLocks/>
          </p:cNvGrpSpPr>
          <p:nvPr/>
        </p:nvGrpSpPr>
        <p:grpSpPr bwMode="auto">
          <a:xfrm>
            <a:off x="0" y="381000"/>
            <a:ext cx="9144000" cy="6477000"/>
            <a:chOff x="-1" y="381000"/>
            <a:chExt cx="9144001" cy="6477000"/>
          </a:xfrm>
        </p:grpSpPr>
        <p:pic>
          <p:nvPicPr>
            <p:cNvPr id="1638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381000"/>
              <a:ext cx="4724400" cy="1318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9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35"/>
            <a:stretch>
              <a:fillRect/>
            </a:stretch>
          </p:blipFill>
          <p:spPr bwMode="auto">
            <a:xfrm>
              <a:off x="0" y="1752600"/>
              <a:ext cx="47244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57339"/>
              <a:ext cx="4724400" cy="3233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5820122"/>
              <a:ext cx="4724401" cy="27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2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129803"/>
              <a:ext cx="4724400" cy="728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3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449120"/>
              <a:ext cx="4343400" cy="38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4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7" y="885886"/>
              <a:ext cx="4348163" cy="2162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14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  <p:pic>
        <p:nvPicPr>
          <p:cNvPr id="174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800100"/>
            <a:ext cx="8591551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0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5613"/>
            <a:ext cx="9058275" cy="63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</p:spTree>
    <p:extLst>
      <p:ext uri="{BB962C8B-B14F-4D97-AF65-F5344CB8AC3E}">
        <p14:creationId xmlns:p14="http://schemas.microsoft.com/office/powerpoint/2010/main" val="16826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711325"/>
            <a:ext cx="32385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11"/>
          <p:cNvSpPr txBox="1">
            <a:spLocks noChangeArrowheads="1"/>
          </p:cNvSpPr>
          <p:nvPr/>
        </p:nvSpPr>
        <p:spPr bwMode="auto">
          <a:xfrm>
            <a:off x="533400" y="455613"/>
            <a:ext cx="8610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latin typeface="Times New Roman" panose="02020603050405020304" pitchFamily="18" charset="0"/>
                <a:ea typeface="PMingLiU" pitchFamily="18" charset="-120"/>
              </a:rPr>
              <a:t>The speed of a wave along a stretched ideal string depends only on the </a:t>
            </a:r>
            <a:r>
              <a:rPr lang="en-US" altLang="zh-TW" sz="20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tension </a:t>
            </a:r>
            <a:r>
              <a:rPr lang="en-US" altLang="zh-TW" sz="2000" b="1" i="1">
                <a:latin typeface="Times New Roman" panose="02020603050405020304" pitchFamily="18" charset="0"/>
                <a:ea typeface="PMingLiU" pitchFamily="18" charset="-120"/>
              </a:rPr>
              <a:t>and </a:t>
            </a:r>
            <a:r>
              <a:rPr lang="en-US" altLang="zh-TW" sz="20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 density </a:t>
            </a:r>
            <a:r>
              <a:rPr lang="en-US" altLang="zh-TW" sz="2000" b="1" i="1">
                <a:latin typeface="Times New Roman" panose="02020603050405020304" pitchFamily="18" charset="0"/>
                <a:ea typeface="PMingLiU" pitchFamily="18" charset="-120"/>
              </a:rPr>
              <a:t>of the string and not on the frequency of the wave.</a:t>
            </a:r>
          </a:p>
        </p:txBody>
      </p:sp>
      <p:sp>
        <p:nvSpPr>
          <p:cNvPr id="19460" name="TextBox 12"/>
          <p:cNvSpPr txBox="1">
            <a:spLocks noChangeArrowheads="1"/>
          </p:cNvSpPr>
          <p:nvPr/>
        </p:nvSpPr>
        <p:spPr bwMode="auto">
          <a:xfrm>
            <a:off x="3886200" y="1219200"/>
            <a:ext cx="5105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 small string element of length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D</a:t>
            </a:r>
            <a:r>
              <a:rPr lang="en-US" altLang="zh-TW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l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within the pulse is an arc of a circle of radius R and subtending an angle 2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q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at the center of that circle. A force with a magnitude equal to the tension in the string, </a:t>
            </a:r>
            <a:r>
              <a:rPr lang="en-US" altLang="zh-TW" b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t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pulls tangentially on this element at each end. The horizontal components of these forces cancel,</a:t>
            </a:r>
          </a:p>
          <a:p>
            <a:pPr eaLnBrk="1" hangingPunct="1"/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but the vertical components add to form a radial restoring force . For small angles, </a:t>
            </a:r>
          </a:p>
          <a:p>
            <a:pPr eaLnBrk="1" hangingPunct="1"/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If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m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is the linear mass density of the string, and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D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m the mass of the small element, </a:t>
            </a:r>
          </a:p>
          <a:p>
            <a:pPr eaLnBrk="1" hangingPunct="1"/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 element has an acceleration:</a:t>
            </a:r>
          </a:p>
          <a:p>
            <a:pPr eaLnBrk="1" hangingPunct="1"/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Therefore, 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</p:txBody>
      </p:sp>
      <p:grpSp>
        <p:nvGrpSpPr>
          <p:cNvPr id="19461" name="Group 18"/>
          <p:cNvGrpSpPr>
            <a:grpSpLocks/>
          </p:cNvGrpSpPr>
          <p:nvPr/>
        </p:nvGrpSpPr>
        <p:grpSpPr bwMode="auto">
          <a:xfrm>
            <a:off x="5334000" y="3455988"/>
            <a:ext cx="2667000" cy="2249487"/>
            <a:chOff x="5334000" y="3456042"/>
            <a:chExt cx="2667000" cy="2249433"/>
          </a:xfrm>
        </p:grpSpPr>
        <p:pic>
          <p:nvPicPr>
            <p:cNvPr id="7180" name="Picture 1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34000" y="3456042"/>
              <a:ext cx="2590800" cy="525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1" name="Picture 13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638800" y="4600575"/>
              <a:ext cx="9906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2" name="Picture 14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39000" y="4648200"/>
              <a:ext cx="762000" cy="511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3" name="Picture 15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791200" y="5205145"/>
              <a:ext cx="1619250" cy="500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562600" y="5943600"/>
            <a:ext cx="9429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TextBox 1"/>
          <p:cNvSpPr txBox="1">
            <a:spLocks noChangeArrowheads="1"/>
          </p:cNvSpPr>
          <p:nvPr/>
        </p:nvSpPr>
        <p:spPr bwMode="auto">
          <a:xfrm>
            <a:off x="0" y="0"/>
            <a:ext cx="4354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solidFill>
                  <a:srgbClr val="0070C0"/>
                </a:solidFill>
                <a:ea typeface="PMingLiU" pitchFamily="18" charset="-120"/>
              </a:rPr>
              <a:t>Wave Speed on a Stretched String</a:t>
            </a:r>
          </a:p>
        </p:txBody>
      </p:sp>
    </p:spTree>
    <p:extLst>
      <p:ext uri="{BB962C8B-B14F-4D97-AF65-F5344CB8AC3E}">
        <p14:creationId xmlns:p14="http://schemas.microsoft.com/office/powerpoint/2010/main" val="12540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  <p:pic>
        <p:nvPicPr>
          <p:cNvPr id="2253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800100"/>
            <a:ext cx="8591551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66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5613"/>
            <a:ext cx="9058275" cy="63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</p:spTree>
    <p:extLst>
      <p:ext uri="{BB962C8B-B14F-4D97-AF65-F5344CB8AC3E}">
        <p14:creationId xmlns:p14="http://schemas.microsoft.com/office/powerpoint/2010/main" val="262187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32385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11"/>
          <p:cNvSpPr txBox="1">
            <a:spLocks noChangeArrowheads="1"/>
          </p:cNvSpPr>
          <p:nvPr/>
        </p:nvSpPr>
        <p:spPr bwMode="auto">
          <a:xfrm>
            <a:off x="152400" y="457200"/>
            <a:ext cx="8610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The speed of a wave along a stretched ideal string depends only on the </a:t>
            </a:r>
            <a:r>
              <a:rPr lang="en-US" altLang="zh-TW" sz="20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tension </a:t>
            </a:r>
            <a:r>
              <a:rPr lang="en-US" altLang="zh-TW" sz="20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and </a:t>
            </a:r>
            <a:r>
              <a:rPr lang="en-US" altLang="zh-TW" sz="20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 density </a:t>
            </a:r>
            <a:r>
              <a:rPr lang="en-US" altLang="zh-TW" sz="20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of the string and not on the frequency of the wave.</a:t>
            </a:r>
          </a:p>
        </p:txBody>
      </p:sp>
      <p:sp>
        <p:nvSpPr>
          <p:cNvPr id="25604" name="TextBox 12"/>
          <p:cNvSpPr txBox="1">
            <a:spLocks noChangeArrowheads="1"/>
          </p:cNvSpPr>
          <p:nvPr/>
        </p:nvSpPr>
        <p:spPr bwMode="auto">
          <a:xfrm>
            <a:off x="3886200" y="1219200"/>
            <a:ext cx="5105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 small string element of length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D</a:t>
            </a:r>
            <a:r>
              <a:rPr lang="en-US" altLang="zh-TW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l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within the pulse is an arc of a circle of radius R and subtending an angle 2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q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at the center of that circle. A force with a magnitude equal to the tension in the string, </a:t>
            </a:r>
            <a:r>
              <a:rPr lang="en-US" altLang="zh-TW" b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t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pulls tangentially on this element at each end. The horizontal components of these forces cancel,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but the vertical components add to form a radial restoring force . For small angles,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If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m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is the linear mass density of the string, and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D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m the mass of the small element,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 element has an acceleration: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Therefore,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grpSp>
        <p:nvGrpSpPr>
          <p:cNvPr id="25605" name="Group 18"/>
          <p:cNvGrpSpPr>
            <a:grpSpLocks/>
          </p:cNvGrpSpPr>
          <p:nvPr/>
        </p:nvGrpSpPr>
        <p:grpSpPr bwMode="auto">
          <a:xfrm>
            <a:off x="5334000" y="3455988"/>
            <a:ext cx="2667000" cy="2249487"/>
            <a:chOff x="5334000" y="3456042"/>
            <a:chExt cx="2667000" cy="2249433"/>
          </a:xfrm>
        </p:grpSpPr>
        <p:pic>
          <p:nvPicPr>
            <p:cNvPr id="7180" name="Picture 1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34000" y="3456042"/>
              <a:ext cx="2590800" cy="525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1" name="Picture 13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638800" y="4600575"/>
              <a:ext cx="9906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2" name="Picture 14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39000" y="4648200"/>
              <a:ext cx="762000" cy="511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3" name="Picture 15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791200" y="5205145"/>
              <a:ext cx="1619250" cy="500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562600" y="5943600"/>
            <a:ext cx="9429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7" name="TextBox 1"/>
          <p:cNvSpPr txBox="1">
            <a:spLocks noChangeArrowheads="1"/>
          </p:cNvSpPr>
          <p:nvPr/>
        </p:nvSpPr>
        <p:spPr bwMode="auto">
          <a:xfrm>
            <a:off x="0" y="0"/>
            <a:ext cx="4354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Wave Speed on a Stretched String</a:t>
            </a:r>
          </a:p>
        </p:txBody>
      </p:sp>
    </p:spTree>
    <p:extLst>
      <p:ext uri="{BB962C8B-B14F-4D97-AF65-F5344CB8AC3E}">
        <p14:creationId xmlns:p14="http://schemas.microsoft.com/office/powerpoint/2010/main" val="84966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1"/>
          <p:cNvSpPr txBox="1">
            <a:spLocks noChangeArrowheads="1"/>
          </p:cNvSpPr>
          <p:nvPr/>
        </p:nvSpPr>
        <p:spPr bwMode="auto">
          <a:xfrm>
            <a:off x="2571750" y="184150"/>
            <a:ext cx="4354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Wave Speed on a Stretched String</a:t>
            </a:r>
          </a:p>
        </p:txBody>
      </p:sp>
      <p:sp>
        <p:nvSpPr>
          <p:cNvPr id="24579" name="文字方塊 1"/>
          <p:cNvSpPr txBox="1">
            <a:spLocks noChangeArrowheads="1"/>
          </p:cNvSpPr>
          <p:nvPr/>
        </p:nvSpPr>
        <p:spPr bwMode="auto">
          <a:xfrm>
            <a:off x="304800" y="685800"/>
            <a:ext cx="8539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Dimension analysis : what factors should come in?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3" name="文字方塊 2"/>
          <p:cNvSpPr txBox="1">
            <a:spLocks noChangeArrowheads="1"/>
          </p:cNvSpPr>
          <p:nvPr/>
        </p:nvSpPr>
        <p:spPr bwMode="auto">
          <a:xfrm>
            <a:off x="990600" y="1447800"/>
            <a:ext cx="2736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Tension [</a:t>
            </a:r>
            <a:r>
              <a:rPr kumimoji="1" lang="en-US" altLang="zh-TW" sz="2400">
                <a:solidFill>
                  <a:schemeClr val="tx1"/>
                </a:solidFill>
                <a:latin typeface="Symbol" panose="05050102010706020507" pitchFamily="18" charset="2"/>
                <a:ea typeface="PMingLiU" pitchFamily="18" charset="-120"/>
              </a:rPr>
              <a:t>t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] = ML/T</a:t>
            </a:r>
            <a:r>
              <a:rPr kumimoji="1" lang="en-US" altLang="zh-TW" sz="2400" baseline="30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905000" y="2057400"/>
            <a:ext cx="25701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TW" dirty="0">
                <a:latin typeface="Times New Roman" charset="0"/>
                <a:ea typeface="新細明體" charset="0"/>
                <a:cs typeface="新細明體" charset="0"/>
              </a:rPr>
              <a:t>Density [</a:t>
            </a:r>
            <a:r>
              <a:rPr kumimoji="1" lang="en-US" altLang="zh-TW" dirty="0">
                <a:latin typeface="Symbol" charset="2"/>
                <a:ea typeface="新細明體" charset="0"/>
                <a:cs typeface="Symbol" charset="2"/>
              </a:rPr>
              <a:t>r</a:t>
            </a:r>
            <a:r>
              <a:rPr kumimoji="1" lang="en-US" altLang="zh-TW" dirty="0">
                <a:latin typeface="+mn-lt"/>
                <a:ea typeface="新細明體" charset="0"/>
                <a:cs typeface="Symbol" charset="2"/>
              </a:rPr>
              <a:t>] = </a:t>
            </a:r>
            <a:r>
              <a:rPr kumimoji="1" lang="en-US" altLang="zh-TW" dirty="0">
                <a:latin typeface="Symbol" charset="2"/>
                <a:ea typeface="新細明體" charset="0"/>
                <a:cs typeface="Symbol" charset="2"/>
              </a:rPr>
              <a:t>M</a:t>
            </a:r>
            <a:r>
              <a:rPr kumimoji="1" lang="en-US" altLang="zh-TW" dirty="0">
                <a:latin typeface="Times New Roman" charset="0"/>
                <a:ea typeface="新細明體" charset="0"/>
                <a:cs typeface="新細明體" charset="0"/>
              </a:rPr>
              <a:t>/L</a:t>
            </a:r>
            <a:r>
              <a:rPr kumimoji="1" lang="en-US" altLang="zh-TW" baseline="30000" dirty="0">
                <a:latin typeface="Times New Roman" charset="0"/>
                <a:ea typeface="新細明體" charset="0"/>
                <a:cs typeface="新細明體" charset="0"/>
              </a:rPr>
              <a:t>3</a:t>
            </a:r>
            <a:endParaRPr kumimoji="1" lang="zh-TW" altLang="en-US" dirty="0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文字方塊 4"/>
          <p:cNvSpPr txBox="1">
            <a:spLocks noChangeArrowheads="1"/>
          </p:cNvSpPr>
          <p:nvPr/>
        </p:nvSpPr>
        <p:spPr bwMode="auto">
          <a:xfrm>
            <a:off x="2743200" y="2667000"/>
            <a:ext cx="4011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Area of cross section [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] = L</a:t>
            </a:r>
            <a:r>
              <a:rPr kumimoji="1" lang="en-US" altLang="zh-TW" sz="2400" baseline="30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990600" y="3429000"/>
          <a:ext cx="441960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方程式" r:id="rId3" imgW="1142640" imgH="456840" progId="Equation.3">
                  <p:embed/>
                </p:oleObj>
              </mc:Choice>
              <mc:Fallback>
                <p:oleObj name="方程式" r:id="rId3" imgW="114264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429000"/>
                        <a:ext cx="4419600" cy="179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5410200" y="3657600"/>
            <a:ext cx="3263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sym typeface="Wingdings" panose="05000000000000000000" pitchFamily="2" charset="2"/>
              </a:rPr>
              <a:t> Restoring force factor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5410200" y="4495800"/>
            <a:ext cx="2160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sym typeface="Wingdings" panose="05000000000000000000" pitchFamily="2" charset="2"/>
              </a:rPr>
              <a:t> Inertia factor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908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2355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4613"/>
            <a:ext cx="8496300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85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smtClean="0">
                <a:effectLst/>
              </a:rPr>
              <a:t>                        Transverse </a:t>
            </a:r>
            <a:r>
              <a:rPr lang="en-US" sz="3200" b="1" dirty="0">
                <a:effectLst/>
              </a:rPr>
              <a:t>Waves</a:t>
            </a:r>
          </a:p>
        </p:txBody>
      </p:sp>
      <p:pic>
        <p:nvPicPr>
          <p:cNvPr id="5126" name="Picture 6" descr="Twav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990600"/>
            <a:ext cx="4610100" cy="1352550"/>
          </a:xfrm>
          <a:prstGeom prst="rect">
            <a:avLst/>
          </a:prstGeom>
          <a:noFill/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09600" y="2362200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smtClean="0">
                <a:effectLst/>
              </a:rPr>
              <a:t>   In </a:t>
            </a:r>
            <a:r>
              <a:rPr lang="en-US" sz="2800" dirty="0">
                <a:effectLst/>
              </a:rPr>
              <a:t>a transverse wave the matter in the wave moves </a:t>
            </a:r>
            <a:r>
              <a:rPr lang="en-US" sz="2800" dirty="0" smtClean="0">
                <a:effectLst/>
              </a:rPr>
              <a:t>up and </a:t>
            </a:r>
            <a:r>
              <a:rPr lang="en-US" sz="2800" dirty="0">
                <a:effectLst/>
              </a:rPr>
              <a:t>down at a right angle to the direction of the wave</a:t>
            </a:r>
          </a:p>
        </p:txBody>
      </p:sp>
      <p:pic>
        <p:nvPicPr>
          <p:cNvPr id="6" name="Picture 6" descr="waveparts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3581400"/>
            <a:ext cx="6428792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2457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36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2514600" y="187325"/>
            <a:ext cx="2546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The Wave Equation</a:t>
            </a: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1905000" y="3352800"/>
            <a:ext cx="553830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604" name="物件 1"/>
          <p:cNvGraphicFramePr>
            <a:graphicFrameLocks noChangeAspect="1"/>
          </p:cNvGraphicFramePr>
          <p:nvPr/>
        </p:nvGraphicFramePr>
        <p:xfrm>
          <a:off x="2362200" y="1600200"/>
          <a:ext cx="38671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方程式" r:id="rId4" imgW="1051200" imgH="191880" progId="Equation.3">
                  <p:embed/>
                </p:oleObj>
              </mc:Choice>
              <mc:Fallback>
                <p:oleObj name="方程式" r:id="rId4" imgW="1051200" imgH="1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600200"/>
                        <a:ext cx="38671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文字方塊 2"/>
          <p:cNvSpPr txBox="1">
            <a:spLocks noChangeArrowheads="1"/>
          </p:cNvSpPr>
          <p:nvPr/>
        </p:nvSpPr>
        <p:spPr bwMode="auto">
          <a:xfrm>
            <a:off x="381000" y="914400"/>
            <a:ext cx="845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 travelling wave is always in the following form: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25606" name="文字方塊 3"/>
          <p:cNvSpPr txBox="1">
            <a:spLocks noChangeArrowheads="1"/>
          </p:cNvSpPr>
          <p:nvPr/>
        </p:nvSpPr>
        <p:spPr bwMode="auto">
          <a:xfrm>
            <a:off x="381000" y="2590800"/>
            <a:ext cx="8469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Such functions are solutions of the wave equation: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25607" name="文字方塊 4"/>
          <p:cNvSpPr txBox="1">
            <a:spLocks noChangeArrowheads="1"/>
          </p:cNvSpPr>
          <p:nvPr/>
        </p:nvSpPr>
        <p:spPr bwMode="auto">
          <a:xfrm>
            <a:off x="533400" y="5105400"/>
            <a:ext cx="838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# It is a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 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partial differential equation; when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and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are solutions, any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combination of 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and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(like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+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by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) is also a solution.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9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"/>
          <p:cNvSpPr txBox="1">
            <a:spLocks noChangeArrowheads="1"/>
          </p:cNvSpPr>
          <p:nvPr/>
        </p:nvSpPr>
        <p:spPr bwMode="auto">
          <a:xfrm>
            <a:off x="631825" y="103188"/>
            <a:ext cx="36290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The Superposition of Waves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2400"/>
            <a:ext cx="3400425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5"/>
          <p:cNvSpPr txBox="1">
            <a:spLocks noChangeArrowheads="1"/>
          </p:cNvSpPr>
          <p:nvPr/>
        </p:nvSpPr>
        <p:spPr bwMode="auto">
          <a:xfrm>
            <a:off x="609600" y="1447800"/>
            <a:ext cx="43434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Overlapping waves algebraically add to produce a 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resultant wave (or net wave).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endParaRPr lang="en-US" altLang="zh-TW" sz="2400" b="1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Overlapping waves do not in any way alter the travel of each other.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They interfere but do not interact.</a:t>
            </a:r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38258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文字方塊 1"/>
          <p:cNvSpPr txBox="1">
            <a:spLocks noChangeArrowheads="1"/>
          </p:cNvSpPr>
          <p:nvPr/>
        </p:nvSpPr>
        <p:spPr bwMode="auto">
          <a:xfrm>
            <a:off x="304800" y="5105400"/>
            <a:ext cx="4953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rgbClr val="6600FF"/>
                </a:solidFill>
                <a:latin typeface="Times New Roman" panose="02020603050405020304" pitchFamily="18" charset="0"/>
                <a:ea typeface="PMingLiU" pitchFamily="18" charset="-120"/>
              </a:rPr>
              <a:t># The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principle of linear superposition </a:t>
            </a:r>
            <a:r>
              <a:rPr kumimoji="1" lang="en-US" altLang="zh-TW" sz="2400">
                <a:solidFill>
                  <a:srgbClr val="6600FF"/>
                </a:solidFill>
                <a:latin typeface="Times New Roman" panose="02020603050405020304" pitchFamily="18" charset="0"/>
                <a:ea typeface="PMingLiU" pitchFamily="18" charset="-120"/>
              </a:rPr>
              <a:t>is valid only when the amplitude is small. </a:t>
            </a:r>
            <a:endParaRPr kumimoji="1" lang="zh-TW" altLang="en-US" sz="2400">
              <a:solidFill>
                <a:srgbClr val="6600FF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253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0" y="0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  <p:sp>
        <p:nvSpPr>
          <p:cNvPr id="27651" name="TextBox 5"/>
          <p:cNvSpPr txBox="1">
            <a:spLocks noChangeArrowheads="1"/>
          </p:cNvSpPr>
          <p:nvPr/>
        </p:nvSpPr>
        <p:spPr bwMode="auto">
          <a:xfrm>
            <a:off x="228600" y="685800"/>
            <a:ext cx="845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If two sinusoidal waves of the same amplitude and wavelength travel in the </a:t>
            </a:r>
            <a:r>
              <a:rPr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same 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direction along a stretched string, they interfere to produce a resultant sinusoidal wave traveling in that direction.</a:t>
            </a:r>
          </a:p>
        </p:txBody>
      </p:sp>
      <p:grpSp>
        <p:nvGrpSpPr>
          <p:cNvPr id="27652" name="Group 14"/>
          <p:cNvGrpSpPr>
            <a:grpSpLocks/>
          </p:cNvGrpSpPr>
          <p:nvPr/>
        </p:nvGrpSpPr>
        <p:grpSpPr bwMode="auto">
          <a:xfrm>
            <a:off x="609600" y="2057400"/>
            <a:ext cx="8229600" cy="3429000"/>
            <a:chOff x="1371600" y="2057400"/>
            <a:chExt cx="7467600" cy="2847975"/>
          </a:xfrm>
        </p:grpSpPr>
        <p:pic>
          <p:nvPicPr>
            <p:cNvPr id="2765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057400"/>
              <a:ext cx="22764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667000"/>
              <a:ext cx="265747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133600"/>
              <a:ext cx="4267200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3429000"/>
              <a:ext cx="4213070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65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724400"/>
            <a:ext cx="42926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triped Right Arrow 12"/>
          <p:cNvSpPr>
            <a:spLocks/>
          </p:cNvSpPr>
          <p:nvPr/>
        </p:nvSpPr>
        <p:spPr bwMode="auto">
          <a:xfrm>
            <a:off x="3581400" y="2514600"/>
            <a:ext cx="304800" cy="152400"/>
          </a:xfrm>
          <a:custGeom>
            <a:avLst/>
            <a:gdLst>
              <a:gd name="T0" fmla="*/ 228600 w 304800"/>
              <a:gd name="T1" fmla="*/ 0 h 152400"/>
              <a:gd name="T2" fmla="*/ 0 w 304800"/>
              <a:gd name="T3" fmla="*/ 76200 h 152400"/>
              <a:gd name="T4" fmla="*/ 228600 w 304800"/>
              <a:gd name="T5" fmla="*/ 152400 h 152400"/>
              <a:gd name="T6" fmla="*/ 304800 w 304800"/>
              <a:gd name="T7" fmla="*/ 76200 h 1524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23812 w 304800"/>
              <a:gd name="T13" fmla="*/ 38100 h 152400"/>
              <a:gd name="T14" fmla="*/ 266700 w 304800"/>
              <a:gd name="T15" fmla="*/ 1143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4800" h="152400">
                <a:moveTo>
                  <a:pt x="0" y="38100"/>
                </a:moveTo>
                <a:lnTo>
                  <a:pt x="4763" y="38100"/>
                </a:lnTo>
                <a:lnTo>
                  <a:pt x="4763" y="114300"/>
                </a:lnTo>
                <a:lnTo>
                  <a:pt x="0" y="114300"/>
                </a:lnTo>
                <a:lnTo>
                  <a:pt x="0" y="38100"/>
                </a:lnTo>
                <a:close/>
                <a:moveTo>
                  <a:pt x="9525" y="38100"/>
                </a:moveTo>
                <a:lnTo>
                  <a:pt x="19050" y="38100"/>
                </a:lnTo>
                <a:lnTo>
                  <a:pt x="19050" y="114300"/>
                </a:lnTo>
                <a:lnTo>
                  <a:pt x="9525" y="114300"/>
                </a:lnTo>
                <a:lnTo>
                  <a:pt x="9525" y="38100"/>
                </a:lnTo>
                <a:close/>
                <a:moveTo>
                  <a:pt x="23812" y="38100"/>
                </a:moveTo>
                <a:lnTo>
                  <a:pt x="228600" y="38100"/>
                </a:lnTo>
                <a:lnTo>
                  <a:pt x="228600" y="0"/>
                </a:lnTo>
                <a:lnTo>
                  <a:pt x="304800" y="76200"/>
                </a:lnTo>
                <a:lnTo>
                  <a:pt x="228600" y="152400"/>
                </a:lnTo>
                <a:lnTo>
                  <a:pt x="228600" y="114300"/>
                </a:lnTo>
                <a:lnTo>
                  <a:pt x="23812" y="114300"/>
                </a:lnTo>
                <a:lnTo>
                  <a:pt x="23812" y="38100"/>
                </a:lnTo>
                <a:close/>
              </a:path>
            </a:pathLst>
          </a:custGeom>
          <a:gradFill rotWithShape="1">
            <a:gsLst>
              <a:gs pos="0">
                <a:srgbClr val="E1E1FF"/>
              </a:gs>
              <a:gs pos="64999">
                <a:srgbClr val="B6B6FF"/>
              </a:gs>
              <a:gs pos="100000">
                <a:srgbClr val="9595FF"/>
              </a:gs>
            </a:gsLst>
            <a:lin ang="5400000" scaled="1"/>
          </a:gradFill>
          <a:ln w="9525" cap="flat" cmpd="sng">
            <a:solidFill>
              <a:srgbClr val="2E2ECB"/>
            </a:solidFill>
            <a:prstDash val="solid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4" name="Down Arrow 13"/>
          <p:cNvSpPr>
            <a:spLocks noChangeArrowheads="1"/>
          </p:cNvSpPr>
          <p:nvPr/>
        </p:nvSpPr>
        <p:spPr bwMode="auto">
          <a:xfrm>
            <a:off x="6019800" y="2971800"/>
            <a:ext cx="609600" cy="5334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kumimoji="0"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5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075"/>
            <a:ext cx="7924800" cy="614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1"/>
          <p:cNvSpPr txBox="1">
            <a:spLocks noChangeArrowheads="1"/>
          </p:cNvSpPr>
          <p:nvPr/>
        </p:nvSpPr>
        <p:spPr bwMode="auto">
          <a:xfrm>
            <a:off x="0" y="0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</p:spTree>
    <p:extLst>
      <p:ext uri="{BB962C8B-B14F-4D97-AF65-F5344CB8AC3E}">
        <p14:creationId xmlns:p14="http://schemas.microsoft.com/office/powerpoint/2010/main" val="41413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69791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1"/>
          <p:cNvSpPr txBox="1">
            <a:spLocks noChangeArrowheads="1"/>
          </p:cNvSpPr>
          <p:nvPr/>
        </p:nvSpPr>
        <p:spPr bwMode="auto">
          <a:xfrm>
            <a:off x="609600" y="26988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</p:spTree>
    <p:extLst>
      <p:ext uri="{BB962C8B-B14F-4D97-AF65-F5344CB8AC3E}">
        <p14:creationId xmlns:p14="http://schemas.microsoft.com/office/powerpoint/2010/main" val="14187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3072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228725"/>
            <a:ext cx="79724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762000"/>
            <a:ext cx="91519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56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1"/>
          <p:cNvSpPr txBox="1">
            <a:spLocks noChangeArrowheads="1"/>
          </p:cNvSpPr>
          <p:nvPr/>
        </p:nvSpPr>
        <p:spPr bwMode="auto">
          <a:xfrm>
            <a:off x="0" y="0"/>
            <a:ext cx="2160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7200"/>
            <a:ext cx="9067800" cy="625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51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0" y="0"/>
            <a:ext cx="2160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</a:t>
            </a:r>
          </a:p>
        </p:txBody>
      </p:sp>
      <p:sp>
        <p:nvSpPr>
          <p:cNvPr id="23555" name="TextBox 2"/>
          <p:cNvSpPr txBox="1">
            <a:spLocks noChangeArrowheads="1"/>
          </p:cNvSpPr>
          <p:nvPr/>
        </p:nvSpPr>
        <p:spPr bwMode="auto">
          <a:xfrm>
            <a:off x="152400" y="685800"/>
            <a:ext cx="8610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If two sinusoidal waves of </a:t>
            </a:r>
            <a:r>
              <a:rPr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the same amplitude and wavelength 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travel in opposite directions along a stretched string, their interference with each other produces a standing wave.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81200"/>
            <a:ext cx="3429000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0"/>
            <a:ext cx="8763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33800"/>
            <a:ext cx="61722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14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longtitudinal wav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057400"/>
            <a:ext cx="43561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28600"/>
            <a:ext cx="8229600" cy="5897563"/>
          </a:xfrm>
        </p:spPr>
        <p:txBody>
          <a:bodyPr/>
          <a:lstStyle/>
          <a:p>
            <a:pPr eaLnBrk="1" hangingPunct="1"/>
            <a:r>
              <a:rPr lang="en-US" dirty="0" smtClean="0"/>
              <a:t>Longitudinal:</a:t>
            </a:r>
          </a:p>
          <a:p>
            <a:pPr lvl="1" eaLnBrk="1" hangingPunct="1"/>
            <a:r>
              <a:rPr lang="en-US" dirty="0" smtClean="0"/>
              <a:t>A wave in which the vibration of the medium is parallel to the direction the wave travels</a:t>
            </a:r>
          </a:p>
        </p:txBody>
      </p:sp>
      <p:pic>
        <p:nvPicPr>
          <p:cNvPr id="11269" name="Picture 5" descr="singlepuls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810000"/>
            <a:ext cx="6934200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long wave 2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4953000"/>
            <a:ext cx="5867400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ChangeArrowheads="1"/>
          </p:cNvSpPr>
          <p:nvPr/>
        </p:nvSpPr>
        <p:spPr bwMode="auto">
          <a:xfrm>
            <a:off x="152400" y="2667000"/>
            <a:ext cx="89916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sz="2400" u="sng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amplitude is zero</a:t>
            </a: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when   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kx =n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 for n =0,1,2, . . . . </a:t>
            </a:r>
            <a:endParaRPr lang="en-US" altLang="zh-TW" sz="2400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Since  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k =2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/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l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</a:t>
            </a: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we get          </a:t>
            </a:r>
            <a:r>
              <a:rPr lang="en-US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x = n </a:t>
            </a:r>
            <a:r>
              <a:rPr lang="en-US" altLang="zh-TW" sz="2400" b="1" i="1">
                <a:solidFill>
                  <a:srgbClr val="FF0000"/>
                </a:solidFill>
                <a:latin typeface="Symbol" panose="05050102010706020507" pitchFamily="18" charset="2"/>
                <a:ea typeface="PMingLiU" pitchFamily="18" charset="-120"/>
              </a:rPr>
              <a:t>l</a:t>
            </a:r>
            <a:r>
              <a:rPr lang="en-US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/2</a:t>
            </a:r>
            <a:r>
              <a:rPr lang="nn-NO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,   </a:t>
            </a:r>
            <a:r>
              <a:rPr lang="nn-NO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for n =0,1,2, . . . (nodes</a:t>
            </a:r>
            <a:r>
              <a:rPr lang="nn-NO" altLang="zh-TW" sz="2400" b="1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),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as the positions of zero amplitude or the nodes. 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 sz="2400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sz="2400" u="sng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amplitude has a maximum value of </a:t>
            </a:r>
            <a:r>
              <a:rPr lang="en-US" altLang="zh-TW" sz="2400" i="1" u="sng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2y</a:t>
            </a:r>
            <a:r>
              <a:rPr lang="en-US" altLang="zh-TW" sz="2400" i="1" u="sng" baseline="-250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m</a:t>
            </a: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when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	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kx =  1/2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3/2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5/2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. . .=(n+1/2) 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 for n =0,1,2, . . . 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	That is, 	</a:t>
            </a:r>
            <a:r>
              <a:rPr lang="en-US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x = (n+1/2) </a:t>
            </a:r>
            <a:r>
              <a:rPr lang="en-US" altLang="zh-TW" sz="2400" b="1" i="1">
                <a:solidFill>
                  <a:srgbClr val="FF0000"/>
                </a:solidFill>
                <a:latin typeface="Symbol" panose="05050102010706020507" pitchFamily="18" charset="2"/>
                <a:ea typeface="PMingLiU" pitchFamily="18" charset="-120"/>
              </a:rPr>
              <a:t>l</a:t>
            </a:r>
            <a:r>
              <a:rPr lang="en-US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/2,</a:t>
            </a: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  </a:t>
            </a:r>
            <a:r>
              <a:rPr lang="pt-BR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for n  0,1,2, . . . (antinodes</a:t>
            </a:r>
            <a:r>
              <a:rPr lang="pt-BR" altLang="zh-TW" sz="2400" b="1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),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as the positions of maximum amplitude or the antinodes. </a:t>
            </a:r>
          </a:p>
        </p:txBody>
      </p:sp>
      <p:sp>
        <p:nvSpPr>
          <p:cNvPr id="24579" name="TextBox 2"/>
          <p:cNvSpPr txBox="1">
            <a:spLocks noChangeArrowheads="1"/>
          </p:cNvSpPr>
          <p:nvPr/>
        </p:nvSpPr>
        <p:spPr bwMode="auto">
          <a:xfrm>
            <a:off x="0" y="0"/>
            <a:ext cx="2160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08"/>
          <a:stretch>
            <a:fillRect/>
          </a:stretch>
        </p:blipFill>
        <p:spPr bwMode="auto">
          <a:xfrm>
            <a:off x="2895600" y="152400"/>
            <a:ext cx="61118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9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0" y="0"/>
            <a:ext cx="4129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 and Resonance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8600"/>
            <a:ext cx="30003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43200"/>
            <a:ext cx="520223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文字方塊 1"/>
          <p:cNvSpPr txBox="1">
            <a:spLocks noChangeArrowheads="1"/>
          </p:cNvSpPr>
          <p:nvPr/>
        </p:nvSpPr>
        <p:spPr bwMode="auto">
          <a:xfrm>
            <a:off x="152400" y="1143000"/>
            <a:ext cx="4537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* Reflection at a boundary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49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"/>
          <p:cNvSpPr txBox="1">
            <a:spLocks noChangeArrowheads="1"/>
          </p:cNvSpPr>
          <p:nvPr/>
        </p:nvSpPr>
        <p:spPr bwMode="auto">
          <a:xfrm>
            <a:off x="0" y="0"/>
            <a:ext cx="4129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 and Resonance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150"/>
            <a:ext cx="32766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32861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3147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0" y="5105400"/>
            <a:ext cx="3962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b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Fig. 16-19 </a:t>
            </a:r>
            <a:r>
              <a: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Stroboscopic photographs reveal (imperfect) standing wave patterns on a string being made to oscillate by an oscillator at the left end. The patterns occur at certain frequencies of oscillation. </a:t>
            </a:r>
            <a:r>
              <a:rPr lang="en-US" altLang="zh-TW" sz="16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(Richard Megna/Fundamental Photographs)</a:t>
            </a:r>
            <a:endParaRPr lang="en-US" altLang="zh-TW" sz="16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26631" name="TextBox 6"/>
          <p:cNvSpPr txBox="1">
            <a:spLocks noChangeArrowheads="1"/>
          </p:cNvSpPr>
          <p:nvPr/>
        </p:nvSpPr>
        <p:spPr bwMode="auto">
          <a:xfrm>
            <a:off x="3733800" y="609600"/>
            <a:ext cx="52578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For 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certain frequencies</a:t>
            </a:r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, the interference produces a standing wave pattern (or oscillation mode) with nodes and large antinodes like those in Fig. 16-19.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Such a standing wave is said to be produced at 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resonance,</a:t>
            </a:r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and the string is said to resonate at these certain frequencies, called 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resonant frequencies</a:t>
            </a:r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96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0" y="0"/>
            <a:ext cx="4129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 and Resonance</a:t>
            </a:r>
          </a:p>
        </p:txBody>
      </p:sp>
      <p:grpSp>
        <p:nvGrpSpPr>
          <p:cNvPr id="27651" name="Group 9"/>
          <p:cNvGrpSpPr>
            <a:grpSpLocks/>
          </p:cNvGrpSpPr>
          <p:nvPr/>
        </p:nvGrpSpPr>
        <p:grpSpPr bwMode="auto">
          <a:xfrm>
            <a:off x="228600" y="457200"/>
            <a:ext cx="8763000" cy="4400550"/>
            <a:chOff x="228600" y="990600"/>
            <a:chExt cx="8763000" cy="4400550"/>
          </a:xfrm>
        </p:grpSpPr>
        <p:grpSp>
          <p:nvGrpSpPr>
            <p:cNvPr id="27653" name="Group 8"/>
            <p:cNvGrpSpPr>
              <a:grpSpLocks/>
            </p:cNvGrpSpPr>
            <p:nvPr/>
          </p:nvGrpSpPr>
          <p:grpSpPr bwMode="auto">
            <a:xfrm>
              <a:off x="228600" y="990600"/>
              <a:ext cx="8763000" cy="4086225"/>
              <a:chOff x="152400" y="1219200"/>
              <a:chExt cx="8763000" cy="4086225"/>
            </a:xfrm>
          </p:grpSpPr>
          <p:pic>
            <p:nvPicPr>
              <p:cNvPr id="64514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52400" y="1219200"/>
                <a:ext cx="8763000" cy="13339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515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066800" y="2895600"/>
                <a:ext cx="6800850" cy="885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516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971800" y="4038600"/>
                <a:ext cx="2933700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517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667000" y="4800600"/>
                <a:ext cx="3667125" cy="504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4518" name="Picture 6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219200" y="5105400"/>
              <a:ext cx="436245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652" name="Rectangle 7"/>
          <p:cNvSpPr>
            <a:spLocks noChangeArrowheads="1"/>
          </p:cNvSpPr>
          <p:nvPr/>
        </p:nvSpPr>
        <p:spPr bwMode="auto">
          <a:xfrm>
            <a:off x="457200" y="4953000"/>
            <a:ext cx="838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The frequencies associated with these modes are often labeled f</a:t>
            </a:r>
            <a:r>
              <a:rPr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, f</a:t>
            </a:r>
            <a:r>
              <a:rPr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, f</a:t>
            </a:r>
            <a:r>
              <a:rPr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3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, and so on. The collection of all possible oscillation modes is called the harmonic series, and n is called the harmonic number of the nth harmonic.</a:t>
            </a:r>
          </a:p>
        </p:txBody>
      </p:sp>
    </p:spTree>
    <p:extLst>
      <p:ext uri="{BB962C8B-B14F-4D97-AF65-F5344CB8AC3E}">
        <p14:creationId xmlns:p14="http://schemas.microsoft.com/office/powerpoint/2010/main" val="31506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2"/>
          <p:cNvSpPr txBox="1">
            <a:spLocks noChangeArrowheads="1"/>
          </p:cNvSpPr>
          <p:nvPr/>
        </p:nvSpPr>
        <p:spPr bwMode="auto">
          <a:xfrm>
            <a:off x="0" y="0"/>
            <a:ext cx="581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Standing Waves and Harmonics: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57200"/>
            <a:ext cx="3781425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Group 12"/>
          <p:cNvGrpSpPr>
            <a:grpSpLocks/>
          </p:cNvGrpSpPr>
          <p:nvPr/>
        </p:nvGrpSpPr>
        <p:grpSpPr bwMode="auto">
          <a:xfrm>
            <a:off x="42863" y="427038"/>
            <a:ext cx="5105400" cy="6278562"/>
            <a:chOff x="42863" y="427703"/>
            <a:chExt cx="5105399" cy="6277897"/>
          </a:xfrm>
        </p:grpSpPr>
        <p:sp>
          <p:nvSpPr>
            <p:cNvPr id="28684" name="TextBox 2"/>
            <p:cNvSpPr txBox="1">
              <a:spLocks noChangeArrowheads="1"/>
            </p:cNvSpPr>
            <p:nvPr/>
          </p:nvSpPr>
          <p:spPr bwMode="auto">
            <a:xfrm>
              <a:off x="42863" y="427703"/>
              <a:ext cx="5105399" cy="5016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Figure 16-22 shows a pattern of resonant oscillation of a string of mass m =2.500 g and length L =0.800 m and that is under tension 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t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=325.0 N. What is the wavelength 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l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of the transverse waves  producing the standing-wave pattern, and what is the harmonic number n? What is the frequency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f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of the transverse waves and of the oscillations of the moving string elements? What is the  maximum magnitude of the transverse velocity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u</a:t>
              </a:r>
              <a:r>
                <a:rPr lang="en-US" altLang="zh-TW" sz="160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m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of the element oscillating at coordinate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x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=0.180 m ? At what point during the element</a:t>
              </a:r>
              <a:r>
                <a:rPr lang="zh-TW" altLang="en-US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’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s oscillation is the transverse velocity maximum?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 b="1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Calculations: 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By counting the number of loops (or half-wavelengths) in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Fig. 16-22, we see that the harmonic number is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n=4.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Also, </a:t>
              </a:r>
            </a:p>
          </p:txBody>
        </p:sp>
        <p:grpSp>
          <p:nvGrpSpPr>
            <p:cNvPr id="28685" name="Group 11"/>
            <p:cNvGrpSpPr>
              <a:grpSpLocks/>
            </p:cNvGrpSpPr>
            <p:nvPr/>
          </p:nvGrpSpPr>
          <p:grpSpPr bwMode="auto">
            <a:xfrm>
              <a:off x="990600" y="3352800"/>
              <a:ext cx="3256745" cy="3352800"/>
              <a:chOff x="990600" y="3352800"/>
              <a:chExt cx="3256745" cy="3352800"/>
            </a:xfrm>
          </p:grpSpPr>
          <p:pic>
            <p:nvPicPr>
              <p:cNvPr id="2868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3352800"/>
                <a:ext cx="1831640" cy="1228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7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5410200"/>
                <a:ext cx="3256745" cy="129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677" name="Group 14"/>
          <p:cNvGrpSpPr>
            <a:grpSpLocks/>
          </p:cNvGrpSpPr>
          <p:nvPr/>
        </p:nvGrpSpPr>
        <p:grpSpPr bwMode="auto">
          <a:xfrm>
            <a:off x="5224463" y="1600200"/>
            <a:ext cx="3481387" cy="5053013"/>
            <a:chOff x="5224462" y="1600200"/>
            <a:chExt cx="3481388" cy="5053491"/>
          </a:xfrm>
        </p:grpSpPr>
        <p:sp>
          <p:nvSpPr>
            <p:cNvPr id="28678" name="TextBox 7"/>
            <p:cNvSpPr txBox="1">
              <a:spLocks noChangeArrowheads="1"/>
            </p:cNvSpPr>
            <p:nvPr/>
          </p:nvSpPr>
          <p:spPr bwMode="auto">
            <a:xfrm>
              <a:off x="5334001" y="2438400"/>
              <a:ext cx="3352800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For the transverse velocity,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We need:  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But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y</a:t>
              </a:r>
              <a:r>
                <a:rPr lang="en-US" altLang="zh-TW" sz="160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m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=2.00 mm,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k =2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p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/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l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=2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p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/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(0.400 m), and 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w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= 2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p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f 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=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2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p 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(806.2 Hz). 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Then the maximum speed of the element at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x 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=0.180 m is</a:t>
              </a:r>
            </a:p>
          </p:txBody>
        </p:sp>
        <p:grpSp>
          <p:nvGrpSpPr>
            <p:cNvPr id="28679" name="Group 13"/>
            <p:cNvGrpSpPr>
              <a:grpSpLocks/>
            </p:cNvGrpSpPr>
            <p:nvPr/>
          </p:nvGrpSpPr>
          <p:grpSpPr bwMode="auto">
            <a:xfrm>
              <a:off x="5224462" y="1600200"/>
              <a:ext cx="3481388" cy="5053491"/>
              <a:chOff x="5224462" y="1600200"/>
              <a:chExt cx="3481388" cy="5053491"/>
            </a:xfrm>
          </p:grpSpPr>
          <p:pic>
            <p:nvPicPr>
              <p:cNvPr id="28680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600" y="1600200"/>
                <a:ext cx="1828800" cy="808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1" name="Picture 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4462" y="2819400"/>
                <a:ext cx="3386138" cy="7880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2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5600" y="3733800"/>
                <a:ext cx="1738313" cy="262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3" name="Picture 8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00" y="5410200"/>
                <a:ext cx="3219450" cy="1243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59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Parts of a longitudinal wave: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2292" name="Picture 5" descr="wav_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00200"/>
            <a:ext cx="7467600" cy="452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i="1" smtClean="0"/>
              <a:t>Remember</a:t>
            </a:r>
            <a:r>
              <a:rPr lang="en-US" smtClean="0"/>
              <a:t>!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wave doesn’t move the medium…it’s just energy traveling through the medium!</a:t>
            </a:r>
          </a:p>
        </p:txBody>
      </p:sp>
      <p:pic>
        <p:nvPicPr>
          <p:cNvPr id="13316" name="Picture 5" descr="transversewa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895600"/>
            <a:ext cx="3276600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7" descr="longitudinalwav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4038600"/>
            <a:ext cx="3962400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12787" y="0"/>
            <a:ext cx="8431213" cy="685800"/>
          </a:xfrm>
        </p:spPr>
        <p:txBody>
          <a:bodyPr/>
          <a:lstStyle/>
          <a:p>
            <a:r>
              <a:rPr lang="en-US" sz="3800" dirty="0" smtClean="0"/>
              <a:t>   Transverse and Longitudinal Wave</a:t>
            </a:r>
          </a:p>
        </p:txBody>
      </p:sp>
      <p:pic>
        <p:nvPicPr>
          <p:cNvPr id="14339" name="Picture 4" descr="Lwav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5100" y="3382573"/>
            <a:ext cx="3657600" cy="946928"/>
          </a:xfrm>
          <a:noFill/>
        </p:spPr>
      </p:pic>
      <p:pic>
        <p:nvPicPr>
          <p:cNvPr id="14340" name="Picture 6" descr="Twav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990600" y="838200"/>
            <a:ext cx="8153400" cy="1787525"/>
          </a:xfrm>
          <a:noFill/>
        </p:spPr>
      </p:pic>
      <p:pic>
        <p:nvPicPr>
          <p:cNvPr id="5" name="Picture 1" descr="Transverse vs Longitudinal Pic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352800"/>
            <a:ext cx="7848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Combination of transverse</a:t>
            </a:r>
            <a:br>
              <a:rPr lang="en-US" sz="4000" dirty="0" smtClean="0"/>
            </a:br>
            <a:r>
              <a:rPr lang="en-US" sz="4000" dirty="0" smtClean="0"/>
              <a:t> and longitudinal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24000"/>
            <a:ext cx="6400800" cy="266699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motion of water </a:t>
            </a:r>
            <a:r>
              <a:rPr lang="en-US" sz="2400" dirty="0" smtClean="0"/>
              <a:t>molecules  </a:t>
            </a:r>
            <a:r>
              <a:rPr lang="en-US" sz="2400" dirty="0"/>
              <a:t>on 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 the surface </a:t>
            </a:r>
            <a:r>
              <a:rPr lang="en-US" sz="2400" dirty="0"/>
              <a:t>of deep water in </a:t>
            </a:r>
            <a:r>
              <a:rPr lang="en-US" sz="2400" dirty="0" smtClean="0"/>
              <a:t> which a</a:t>
            </a:r>
          </a:p>
          <a:p>
            <a:pPr>
              <a:buNone/>
            </a:pPr>
            <a:r>
              <a:rPr lang="en-US" sz="2400" dirty="0" smtClean="0"/>
              <a:t>   wave is propagating </a:t>
            </a:r>
            <a:r>
              <a:rPr lang="en-US" sz="2400" dirty="0"/>
              <a:t>is a combination of transverse and longitudinal displacements, with the result </a:t>
            </a:r>
            <a:r>
              <a:rPr lang="en-US" sz="2400" dirty="0" smtClean="0"/>
              <a:t>that molecules </a:t>
            </a:r>
            <a:r>
              <a:rPr lang="en-US" sz="2400" dirty="0"/>
              <a:t>at the surface move in nearly circular paths. Each molecule is displaced both </a:t>
            </a:r>
            <a:r>
              <a:rPr lang="en-US" sz="2400" dirty="0" smtClean="0"/>
              <a:t>horizontally and </a:t>
            </a:r>
            <a:r>
              <a:rPr lang="en-US" sz="2400" dirty="0"/>
              <a:t>vertically from its equilibrium position.</a:t>
            </a:r>
          </a:p>
        </p:txBody>
      </p:sp>
      <p:pic>
        <p:nvPicPr>
          <p:cNvPr id="16388" name="Picture 5" descr="ocean%20wave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0"/>
            <a:ext cx="3048000" cy="213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114800"/>
            <a:ext cx="6934200" cy="2468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water wa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667000"/>
            <a:ext cx="76676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914400" y="228600"/>
            <a:ext cx="7772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/>
              <a:t>Combination of transverse and longitudinal</a:t>
            </a:r>
          </a:p>
          <a:p>
            <a:pPr algn="ctr"/>
            <a:r>
              <a:rPr lang="en-US" sz="3200" b="1" i="1" dirty="0" smtClean="0"/>
              <a:t>surface of deep water </a:t>
            </a:r>
            <a:endParaRPr lang="en-US" sz="3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486</TotalTime>
  <Words>1770</Words>
  <Application>Microsoft Office PowerPoint</Application>
  <PresentationFormat>On-screen Show (4:3)</PresentationFormat>
  <Paragraphs>195</Paragraphs>
  <Slides>44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AdLib BT</vt:lpstr>
      <vt:lpstr>Arial</vt:lpstr>
      <vt:lpstr>Calibri</vt:lpstr>
      <vt:lpstr>Gill Sans MT</vt:lpstr>
      <vt:lpstr>新細明體</vt:lpstr>
      <vt:lpstr>新細明體</vt:lpstr>
      <vt:lpstr>Symbol</vt:lpstr>
      <vt:lpstr>Times New Roman</vt:lpstr>
      <vt:lpstr>Verdana</vt:lpstr>
      <vt:lpstr>Wingdings</vt:lpstr>
      <vt:lpstr>Wingdings 2</vt:lpstr>
      <vt:lpstr>Solstice</vt:lpstr>
      <vt:lpstr>方程式</vt:lpstr>
      <vt:lpstr>Mechanical Waves</vt:lpstr>
      <vt:lpstr>    Types of Mechanical Waves</vt:lpstr>
      <vt:lpstr>PowerPoint Presentation</vt:lpstr>
      <vt:lpstr>PowerPoint Presentation</vt:lpstr>
      <vt:lpstr>Parts of a longitudinal wave:</vt:lpstr>
      <vt:lpstr>Remember!</vt:lpstr>
      <vt:lpstr>   Transverse and Longitudinal Wave</vt:lpstr>
      <vt:lpstr>Combination of transverse  and longitudinal </vt:lpstr>
      <vt:lpstr>PowerPoint Presentation</vt:lpstr>
      <vt:lpstr> Light is a Transverse Waves although it is not mechanical wave</vt:lpstr>
      <vt:lpstr>Sound Waves</vt:lpstr>
      <vt:lpstr>PowerPoint Presentation</vt:lpstr>
      <vt:lpstr>PowerPoint Presentation</vt:lpstr>
      <vt:lpstr>Waves transfer energy without transferring matter.</vt:lpstr>
      <vt:lpstr>Speed of Sound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FAST-NU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rabia</dc:creator>
  <cp:lastModifiedBy>Jawed Alwani</cp:lastModifiedBy>
  <cp:revision>11</cp:revision>
  <dcterms:created xsi:type="dcterms:W3CDTF">2011-10-05T06:50:37Z</dcterms:created>
  <dcterms:modified xsi:type="dcterms:W3CDTF">2019-12-10T21:57:57Z</dcterms:modified>
</cp:coreProperties>
</file>